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5"/>
  </p:notesMasterIdLst>
  <p:handoutMasterIdLst>
    <p:handoutMasterId r:id="rId17"/>
  </p:handoutMasterIdLst>
  <p:sldIdLst>
    <p:sldId id="435" r:id="rId4"/>
    <p:sldId id="491" r:id="rId6"/>
    <p:sldId id="471" r:id="rId7"/>
    <p:sldId id="476" r:id="rId8"/>
    <p:sldId id="493" r:id="rId9"/>
    <p:sldId id="495" r:id="rId10"/>
    <p:sldId id="494" r:id="rId11"/>
    <p:sldId id="478" r:id="rId12"/>
    <p:sldId id="457" r:id="rId13"/>
    <p:sldId id="472" r:id="rId14"/>
    <p:sldId id="473" r:id="rId15"/>
    <p:sldId id="469" r:id="rId16"/>
  </p:sldIdLst>
  <p:sldSz cx="12192000" cy="6858000" type="screen4x3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熊仪_aYju7RJj" initials="熊" lastIdx="0" clrIdx="0"/>
  <p:cmAuthor id="1" name="哒哒 熊猫" initials="哒哒" lastIdx="1" clrIdx="0"/>
  <p:cmAuthor id="8" name="yifei" initials="y" lastIdx="1" clrIdx="7"/>
  <p:cmAuthor id="2" name="作者" initials="A" lastIdx="0" clrIdx="1"/>
  <p:cmAuthor id="9" name="ADMIN" initials="A" lastIdx="1" clrIdx="8"/>
  <p:cmAuthor id="3" name="zhouzean" initials="z" lastIdx="1" clrIdx="2"/>
  <p:cmAuthor id="4" name="李鹏飞_6bQfzI3a" initials="李" lastIdx="0" clrIdx="0"/>
  <p:cmAuthor id="5" name="李晓菲_MZFnUzi6" initials="李" lastIdx="0" clrIdx="0"/>
  <p:cmAuthor id="6" name="小珞_QjMfU7FR" initials="小" lastIdx="0" clrIdx="0"/>
  <p:cmAuthor id="2001" name="骆倩怡_Znauj26B" initials="authorId_382814100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clrMru>
    <a:srgbClr val="CC0000"/>
    <a:srgbClr val="FFD595"/>
    <a:srgbClr val="FF8D41"/>
    <a:srgbClr val="FFFFB7"/>
    <a:srgbClr val="B2B2B2"/>
    <a:srgbClr val="202020"/>
    <a:srgbClr val="323232"/>
    <a:srgbClr val="CC3300"/>
    <a:srgbClr val="FF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9" autoAdjust="0"/>
    <p:restoredTop sz="76406"/>
  </p:normalViewPr>
  <p:slideViewPr>
    <p:cSldViewPr snapToGrid="0" showGuides="1">
      <p:cViewPr>
        <p:scale>
          <a:sx n="85" d="100"/>
          <a:sy n="85" d="100"/>
        </p:scale>
        <p:origin x="1720" y="3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/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/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/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/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/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/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/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/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/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0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59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7" Type="http://schemas.openxmlformats.org/officeDocument/2006/relationships/tags" Target="../tags/tag92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tags" Target="../tags/tag107.xml"/><Relationship Id="rId7" Type="http://schemas.openxmlformats.org/officeDocument/2006/relationships/tags" Target="../tags/tag106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0" Type="http://schemas.openxmlformats.org/officeDocument/2006/relationships/tags" Target="../tags/tag109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115.xml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/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/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/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0" y="1"/>
            <a:ext cx="12192000" cy="74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0" y="6477001"/>
            <a:ext cx="12192000" cy="3852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9" name="直接连接符 8"/>
          <p:cNvCxnSpPr/>
          <p:nvPr>
            <p:custDataLst>
              <p:tags r:id="rId4"/>
            </p:custDataLst>
          </p:nvPr>
        </p:nvCxnSpPr>
        <p:spPr>
          <a:xfrm>
            <a:off x="2350559" y="4004733"/>
            <a:ext cx="749088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/>
          <p:nvPr>
            <p:ph type="ctrTitle"/>
            <p:custDataLst>
              <p:tags r:id="rId5"/>
            </p:custDataLst>
          </p:nvPr>
        </p:nvSpPr>
        <p:spPr>
          <a:xfrm>
            <a:off x="1524000" y="1412776"/>
            <a:ext cx="9144000" cy="166480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6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/>
          <p:nvPr>
            <p:ph type="subTitle" idx="1"/>
            <p:custDataLst>
              <p:tags r:id="rId6"/>
            </p:custDataLst>
          </p:nvPr>
        </p:nvSpPr>
        <p:spPr>
          <a:xfrm>
            <a:off x="1524000" y="3169659"/>
            <a:ext cx="9144000" cy="8350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/>
          <p:nvPr>
            <p:ph type="dt" sz="half" idx="10"/>
            <p:custDataLst>
              <p:tags r:id="rId7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/>
          <p:nvPr>
            <p:ph type="ftr" sz="quarter" idx="11"/>
            <p:custDataLst>
              <p:tags r:id="rId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7493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/>
          <p:nvPr>
            <p:ph type="title"/>
            <p:custDataLst>
              <p:tags r:id="rId3"/>
            </p:custDataLst>
          </p:nvPr>
        </p:nvSpPr>
        <p:spPr>
          <a:xfrm>
            <a:off x="838200" y="749301"/>
            <a:ext cx="10515600" cy="1239539"/>
          </a:xfrm>
          <a:prstGeom prst="rect">
            <a:avLst/>
          </a:prstGeom>
        </p:spPr>
        <p:txBody>
          <a:bodyPr anchor="b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/>
          <p:nvPr>
            <p:ph idx="1"/>
            <p:custDataLst>
              <p:tags r:id="rId4"/>
            </p:custDataLst>
          </p:nvPr>
        </p:nvSpPr>
        <p:spPr>
          <a:xfrm>
            <a:off x="838200" y="2055813"/>
            <a:ext cx="10515600" cy="41211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/>
          <p:nvPr>
            <p:ph type="dt" sz="half" idx="10"/>
            <p:custDataLst>
              <p:tags r:id="rId5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/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/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1" y="2406650"/>
            <a:ext cx="4305300" cy="158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dirty="0"/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5101167" y="4322233"/>
            <a:ext cx="7092951" cy="2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4402667" y="2406650"/>
            <a:ext cx="408517" cy="158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dirty="0"/>
          </a:p>
        </p:txBody>
      </p:sp>
      <p:sp>
        <p:nvSpPr>
          <p:cNvPr id="2" name="标题 1"/>
          <p:cNvSpPr/>
          <p:nvPr>
            <p:ph type="title"/>
            <p:custDataLst>
              <p:tags r:id="rId5"/>
            </p:custDataLst>
          </p:nvPr>
        </p:nvSpPr>
        <p:spPr>
          <a:xfrm>
            <a:off x="4811184" y="2406651"/>
            <a:ext cx="6536266" cy="87833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400" b="1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/>
          <p:nvPr>
            <p:ph type="body" idx="1"/>
            <p:custDataLst>
              <p:tags r:id="rId6"/>
            </p:custDataLst>
          </p:nvPr>
        </p:nvSpPr>
        <p:spPr>
          <a:xfrm>
            <a:off x="4811184" y="3284986"/>
            <a:ext cx="6536266" cy="7049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>
              <a:buFont typeface="Wingdings" charset="2"/>
              <a:buChar char="ü"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/>
          <p:nvPr>
            <p:ph type="dt" sz="half" idx="10"/>
            <p:custDataLst>
              <p:tags r:id="rId7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  <p:custDataLst>
              <p:tags r:id="rId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7493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2" name="标题 1"/>
          <p:cNvSpPr/>
          <p:nvPr>
            <p:ph type="title"/>
            <p:custDataLst>
              <p:tags r:id="rId3"/>
            </p:custDataLst>
          </p:nvPr>
        </p:nvSpPr>
        <p:spPr>
          <a:xfrm>
            <a:off x="838200" y="749301"/>
            <a:ext cx="10515600" cy="1311547"/>
          </a:xfrm>
          <a:prstGeom prst="rect">
            <a:avLst/>
          </a:prstGeom>
        </p:spPr>
        <p:txBody>
          <a:bodyPr anchor="b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/>
          <p:nvPr>
            <p:ph sz="half" idx="1"/>
            <p:custDataLst>
              <p:tags r:id="rId4"/>
            </p:custDataLst>
          </p:nvPr>
        </p:nvSpPr>
        <p:spPr>
          <a:xfrm>
            <a:off x="838200" y="213285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/>
          <p:nvPr>
            <p:ph sz="half" idx="2"/>
            <p:custDataLst>
              <p:tags r:id="rId5"/>
            </p:custDataLst>
          </p:nvPr>
        </p:nvSpPr>
        <p:spPr>
          <a:xfrm>
            <a:off x="6172200" y="213285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/>
          <p:nvPr>
            <p:ph type="dt" sz="half" idx="10"/>
            <p:custDataLst>
              <p:tags r:id="rId6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11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7493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2" name="标题 1"/>
          <p:cNvSpPr/>
          <p:nvPr>
            <p:ph type="title"/>
            <p:custDataLst>
              <p:tags r:id="rId3"/>
            </p:custDataLst>
          </p:nvPr>
        </p:nvSpPr>
        <p:spPr>
          <a:xfrm>
            <a:off x="839788" y="749301"/>
            <a:ext cx="10515600" cy="1234504"/>
          </a:xfrm>
          <a:prstGeom prst="rect">
            <a:avLst/>
          </a:prstGeom>
        </p:spPr>
        <p:txBody>
          <a:bodyPr anchor="b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/>
          <p:nvPr>
            <p:ph type="body" idx="1"/>
            <p:custDataLst>
              <p:tags r:id="rId4"/>
            </p:custDataLst>
          </p:nvPr>
        </p:nvSpPr>
        <p:spPr>
          <a:xfrm>
            <a:off x="839788" y="2055813"/>
            <a:ext cx="5157787" cy="7971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/>
          <p:nvPr>
            <p:ph sz="half" idx="2"/>
            <p:custDataLst>
              <p:tags r:id="rId5"/>
            </p:custDataLst>
          </p:nvPr>
        </p:nvSpPr>
        <p:spPr>
          <a:xfrm>
            <a:off x="839788" y="2924943"/>
            <a:ext cx="5157787" cy="32647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/>
          <p:nvPr>
            <p:ph type="body" sz="quarter" idx="3"/>
            <p:custDataLst>
              <p:tags r:id="rId6"/>
            </p:custDataLst>
          </p:nvPr>
        </p:nvSpPr>
        <p:spPr>
          <a:xfrm>
            <a:off x="6172200" y="2055813"/>
            <a:ext cx="5183188" cy="7971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/>
          <p:nvPr>
            <p:ph sz="quarter" idx="4"/>
            <p:custDataLst>
              <p:tags r:id="rId7"/>
            </p:custDataLst>
          </p:nvPr>
        </p:nvSpPr>
        <p:spPr>
          <a:xfrm>
            <a:off x="6172200" y="2924943"/>
            <a:ext cx="5183188" cy="32647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/>
          <p:nvPr>
            <p:ph type="dt" sz="half" idx="10"/>
            <p:custDataLst>
              <p:tags r:id="rId8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/>
          <p:nvPr>
            <p:ph type="ftr" sz="quarter" idx="11"/>
            <p:custDataLst>
              <p:tags r:id="rId9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/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7493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日期占位符 1"/>
          <p:cNvSpPr/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/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7493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2" name="标题 1"/>
          <p:cNvSpPr/>
          <p:nvPr>
            <p:ph type="title"/>
            <p:custDataLst>
              <p:tags r:id="rId3"/>
            </p:custDataLst>
          </p:nvPr>
        </p:nvSpPr>
        <p:spPr>
          <a:xfrm>
            <a:off x="838200" y="933160"/>
            <a:ext cx="4681654" cy="139253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/>
          <p:nvPr>
            <p:ph type="pic" idx="1"/>
            <p:custDataLst>
              <p:tags r:id="rId4"/>
            </p:custDataLst>
          </p:nvPr>
        </p:nvSpPr>
        <p:spPr>
          <a:xfrm>
            <a:off x="5642517" y="933160"/>
            <a:ext cx="5711882" cy="53679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/>
          <p:nvPr>
            <p:ph type="body" sz="half" idx="2"/>
            <p:custDataLst>
              <p:tags r:id="rId5"/>
            </p:custDataLst>
          </p:nvPr>
        </p:nvSpPr>
        <p:spPr>
          <a:xfrm>
            <a:off x="838200" y="2497732"/>
            <a:ext cx="4681654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/>
          <p:nvPr>
            <p:ph type="dt" sz="half" idx="10"/>
            <p:custDataLst>
              <p:tags r:id="rId6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/>
          <p:nvPr>
            <p:ph type="ftr" sz="quarter" idx="11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/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7493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2" name="竖排标题 1"/>
          <p:cNvSpPr/>
          <p:nvPr>
            <p:ph type="title" orient="vert"/>
            <p:custDataLst>
              <p:tags r:id="rId3"/>
            </p:custDataLst>
          </p:nvPr>
        </p:nvSpPr>
        <p:spPr>
          <a:xfrm>
            <a:off x="10444898" y="749301"/>
            <a:ext cx="908901" cy="5427662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/>
          <p:nvPr>
            <p:ph type="body" orient="vert" idx="1"/>
            <p:custDataLst>
              <p:tags r:id="rId4"/>
            </p:custDataLst>
          </p:nvPr>
        </p:nvSpPr>
        <p:spPr>
          <a:xfrm>
            <a:off x="838199" y="749301"/>
            <a:ext cx="9446443" cy="54276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/>
          <p:nvPr>
            <p:ph type="dt" sz="half" idx="10"/>
            <p:custDataLst>
              <p:tags r:id="rId5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7493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/>
          <p:nvPr>
            <p:ph sz="quarter" idx="13"/>
            <p:custDataLst>
              <p:tags r:id="rId6"/>
            </p:custDataLst>
          </p:nvPr>
        </p:nvSpPr>
        <p:spPr>
          <a:xfrm>
            <a:off x="838200" y="876099"/>
            <a:ext cx="10515600" cy="53612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7493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2" name="标题 1"/>
          <p:cNvSpPr/>
          <p:nvPr>
            <p:ph type="title" hasCustomPrompt="1"/>
            <p:custDataLst>
              <p:tags r:id="rId3"/>
            </p:custDataLst>
          </p:nvPr>
        </p:nvSpPr>
        <p:spPr>
          <a:xfrm>
            <a:off x="1805517" y="980728"/>
            <a:ext cx="8580968" cy="206896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8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latin typeface="Arial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/>
          <p:nvPr>
            <p:ph type="title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/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/>
          <p:nvPr>
            <p:ph type="title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/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/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/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/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/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/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/>
          <p:nvPr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/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/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/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/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/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/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/>
          <p:nvPr>
            <p:ph type="title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/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/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/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/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/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/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/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/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/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/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/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/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/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/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/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/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5" Type="http://schemas.openxmlformats.org/officeDocument/2006/relationships/theme" Target="../theme/theme2.xml"/><Relationship Id="rId24" Type="http://schemas.openxmlformats.org/officeDocument/2006/relationships/tags" Target="../tags/tag121.xml"/><Relationship Id="rId23" Type="http://schemas.openxmlformats.org/officeDocument/2006/relationships/tags" Target="../tags/tag120.xml"/><Relationship Id="rId22" Type="http://schemas.openxmlformats.org/officeDocument/2006/relationships/tags" Target="../tags/tag119.xml"/><Relationship Id="rId21" Type="http://schemas.openxmlformats.org/officeDocument/2006/relationships/tags" Target="../tags/tag118.xml"/><Relationship Id="rId20" Type="http://schemas.openxmlformats.org/officeDocument/2006/relationships/tags" Target="../tags/tag117.xml"/><Relationship Id="rId2" Type="http://schemas.openxmlformats.org/officeDocument/2006/relationships/slideLayout" Target="../slideLayouts/slideLayout12.xml"/><Relationship Id="rId19" Type="http://schemas.openxmlformats.org/officeDocument/2006/relationships/tags" Target="../tags/tag116.xml"/><Relationship Id="rId18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/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/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/>
          <p:nvPr>
            <p:ph type="title"/>
            <p:custDataLst>
              <p:tags r:id="rId19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/>
          <p:nvPr>
            <p:ph type="body" idx="1"/>
            <p:custDataLst>
              <p:tags r:id="rId20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/>
          <p:nvPr>
            <p:ph type="dt" sz="half" idx="2"/>
            <p:custDataLst>
              <p:tags r:id="rId21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/>
          <p:nvPr>
            <p:ph type="ftr" sz="quarter" idx="3"/>
            <p:custDataLst>
              <p:tags r:id="rId22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Lao UI" pitchFamily="34" charset="0"/>
          <a:ea typeface="微软雅黑" charset="-122"/>
        </a:defRPr>
      </a:lvl2pPr>
      <a:lvl3pPr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Lao UI" pitchFamily="34" charset="0"/>
          <a:ea typeface="微软雅黑" charset="-122"/>
        </a:defRPr>
      </a:lvl3pPr>
      <a:lvl4pPr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Lao UI" pitchFamily="34" charset="0"/>
          <a:ea typeface="微软雅黑" charset="-122"/>
        </a:defRPr>
      </a:lvl4pPr>
      <a:lvl5pPr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Lao UI" pitchFamily="34" charset="0"/>
          <a:ea typeface="微软雅黑" charset="-122"/>
        </a:defRPr>
      </a:lvl5pPr>
      <a:lvl6pPr marL="6096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Lao UI" pitchFamily="34" charset="0"/>
          <a:ea typeface="微软雅黑" charset="-122"/>
        </a:defRPr>
      </a:lvl6pPr>
      <a:lvl7pPr marL="12192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Lao UI" pitchFamily="34" charset="0"/>
          <a:ea typeface="微软雅黑" charset="-122"/>
        </a:defRPr>
      </a:lvl7pPr>
      <a:lvl8pPr marL="18288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Lao UI" pitchFamily="34" charset="0"/>
          <a:ea typeface="微软雅黑" charset="-122"/>
        </a:defRPr>
      </a:lvl8pPr>
      <a:lvl9pPr marL="24384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Lao UI" pitchFamily="34" charset="0"/>
          <a:ea typeface="微软雅黑" charset="-122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1.xml"/><Relationship Id="rId5" Type="http://schemas.openxmlformats.org/officeDocument/2006/relationships/tags" Target="../tags/tag125.xml"/><Relationship Id="rId4" Type="http://schemas.openxmlformats.org/officeDocument/2006/relationships/image" Target="../media/image1.png"/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tags" Target="../tags/tag1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tags" Target="../tags/tag132.xml"/><Relationship Id="rId1" Type="http://schemas.openxmlformats.org/officeDocument/2006/relationships/tags" Target="../tags/tag1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6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2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1191260" y="2274570"/>
            <a:ext cx="9809480" cy="243268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ctr">
              <a:defRPr sz="6600">
                <a:latin typeface="+mj-lt"/>
                <a:ea typeface="+mj-ea"/>
                <a:cs typeface="+mj-cs"/>
              </a:defRPr>
            </a:lvl1pPr>
            <a:lvl2pPr algn="ctr">
              <a:defRPr sz="5865"/>
            </a:lvl2pPr>
            <a:lvl3pPr algn="ctr">
              <a:defRPr sz="5865"/>
            </a:lvl3pPr>
            <a:lvl4pPr algn="ctr">
              <a:defRPr sz="5865"/>
            </a:lvl4pPr>
            <a:lvl5pPr algn="ctr">
              <a:defRPr sz="5865"/>
            </a:lvl5pPr>
            <a:lvl6pPr marL="609600" algn="ctr" fontAlgn="base">
              <a:spcBef>
                <a:spcPct val="0"/>
              </a:spcBef>
              <a:spcAft>
                <a:spcPct val="0"/>
              </a:spcAft>
              <a:defRPr sz="5865"/>
            </a:lvl6pPr>
            <a:lvl7pPr marL="1219200" algn="ctr" fontAlgn="base">
              <a:spcBef>
                <a:spcPct val="0"/>
              </a:spcBef>
              <a:spcAft>
                <a:spcPct val="0"/>
              </a:spcAft>
              <a:defRPr sz="5865"/>
            </a:lvl7pPr>
            <a:lvl8pPr marL="1828800" algn="ctr" fontAlgn="base">
              <a:spcBef>
                <a:spcPct val="0"/>
              </a:spcBef>
              <a:spcAft>
                <a:spcPct val="0"/>
              </a:spcAft>
              <a:defRPr sz="5865"/>
            </a:lvl8pPr>
            <a:lvl9pPr marL="2438400" algn="ctr" fontAlgn="base">
              <a:spcBef>
                <a:spcPct val="0"/>
              </a:spcBef>
              <a:spcAft>
                <a:spcPct val="0"/>
              </a:spcAft>
              <a:defRPr sz="5865"/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800" dirty="0">
                <a:solidFill>
                  <a:schemeClr val="accent1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四川大学华西医院</a:t>
            </a:r>
            <a:br>
              <a:rPr lang="zh-CN" altLang="en-US" sz="4800" dirty="0">
                <a:solidFill>
                  <a:schemeClr val="accent1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</a:br>
            <a:r>
              <a:rPr lang="zh-CN" altLang="en-US" sz="4800" dirty="0">
                <a:solidFill>
                  <a:schemeClr val="accent1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在校中小学生</a:t>
            </a:r>
            <a:br>
              <a:rPr lang="zh-CN" altLang="en-US" sz="4800" dirty="0">
                <a:solidFill>
                  <a:schemeClr val="accent1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</a:br>
            <a:r>
              <a:rPr lang="zh-CN" altLang="en-US" sz="4800" dirty="0">
                <a:solidFill>
                  <a:schemeClr val="accent1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心理健康促进活动方案介绍</a:t>
            </a:r>
            <a:endParaRPr lang="zh-CN" altLang="en-US" sz="4800" dirty="0">
              <a:solidFill>
                <a:schemeClr val="accent1"/>
              </a:solidFill>
              <a:latin typeface="黑体" pitchFamily="49" charset="-122"/>
              <a:ea typeface="黑体" pitchFamily="49" charset="-122"/>
              <a:cs typeface="黑体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169553" y="288757"/>
            <a:ext cx="1852893" cy="1852893"/>
            <a:chOff x="1203531" y="4645350"/>
            <a:chExt cx="1246076" cy="1246076"/>
          </a:xfrm>
        </p:grpSpPr>
        <p:sp>
          <p:nvSpPr>
            <p:cNvPr id="4" name="椭圆 3"/>
            <p:cNvSpPr/>
            <p:nvPr>
              <p:custDataLst>
                <p:tags r:id="rId2"/>
              </p:custDataLst>
            </p:nvPr>
          </p:nvSpPr>
          <p:spPr>
            <a:xfrm>
              <a:off x="1203531" y="4645350"/>
              <a:ext cx="1246076" cy="1246076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5" name="图片 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2895" y="4845183"/>
              <a:ext cx="1007348" cy="846410"/>
            </a:xfrm>
            <a:prstGeom prst="rect">
              <a:avLst/>
            </a:prstGeom>
          </p:spPr>
        </p:pic>
      </p:grpSp>
      <p:sp>
        <p:nvSpPr>
          <p:cNvPr id="7" name="副标题 2"/>
          <p:cNvSpPr/>
          <p:nvPr>
            <p:ph type="subTitle" idx="1"/>
          </p:nvPr>
        </p:nvSpPr>
        <p:spPr>
          <a:xfrm>
            <a:off x="1524000" y="5238115"/>
            <a:ext cx="9144000" cy="944880"/>
          </a:xfrm>
        </p:spPr>
        <p:txBody>
          <a:bodyPr/>
          <a:lstStyle/>
          <a:p>
            <a:r>
              <a:rPr kumimoji="1" lang="en-US" altLang="zh-CN" dirty="0"/>
              <a:t>2024</a:t>
            </a:r>
            <a:r>
              <a:rPr kumimoji="1" lang="zh-CN" altLang="en-US" dirty="0"/>
              <a:t>年  </a:t>
            </a:r>
            <a:r>
              <a:rPr kumimoji="1" lang="en-US" altLang="zh-CN" dirty="0"/>
              <a:t>10</a:t>
            </a:r>
            <a:r>
              <a:rPr kumimoji="1" lang="zh-CN" altLang="en-US" dirty="0"/>
              <a:t>月 </a:t>
            </a:r>
            <a:endParaRPr kumimoji="1" lang="zh-CN" altLang="en-US" dirty="0"/>
          </a:p>
        </p:txBody>
      </p:sp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标题 1"/>
          <p:cNvSpPr txBox="1"/>
          <p:nvPr/>
        </p:nvSpPr>
        <p:spPr>
          <a:xfrm>
            <a:off x="867410" y="509270"/>
            <a:ext cx="1082040" cy="4770755"/>
          </a:xfrm>
          <a:prstGeom prst="rect">
            <a:avLst/>
          </a:prstGeom>
        </p:spPr>
        <p:txBody>
          <a:bodyPr vert="eaVer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kumimoji="1" lang="zh-CN" altLang="en-US" dirty="0"/>
              <a:t>活动流程示意图</a:t>
            </a:r>
            <a:endParaRPr kumimoji="1"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4084638" y="616290"/>
            <a:ext cx="4022725" cy="5584295"/>
            <a:chOff x="7817" y="970"/>
            <a:chExt cx="4768" cy="6625"/>
          </a:xfrm>
        </p:grpSpPr>
        <p:sp>
          <p:nvSpPr>
            <p:cNvPr id="2" name="矩形 1"/>
            <p:cNvSpPr/>
            <p:nvPr/>
          </p:nvSpPr>
          <p:spPr>
            <a:xfrm>
              <a:off x="8219" y="970"/>
              <a:ext cx="3984" cy="90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r>
                <a:rPr kumimoji="1" lang="zh-CN" altLang="en-US" sz="1600" dirty="0"/>
                <a:t>学校：四</a:t>
              </a:r>
              <a:r>
                <a:rPr kumimoji="1" lang="en-US" altLang="zh-CN" sz="1600" dirty="0"/>
                <a:t>-</a:t>
              </a:r>
              <a:r>
                <a:rPr kumimoji="1" lang="zh-CN" altLang="en-US" sz="1600" dirty="0"/>
                <a:t>六年级、七</a:t>
              </a:r>
              <a:r>
                <a:rPr kumimoji="1" lang="en-US" altLang="zh-CN" sz="1600" dirty="0"/>
                <a:t>-</a:t>
              </a:r>
              <a:r>
                <a:rPr kumimoji="1" lang="zh-CN" altLang="en-US" sz="1600" dirty="0"/>
                <a:t>八年级、</a:t>
              </a:r>
              <a:endParaRPr kumimoji="1" lang="en-US" altLang="zh-CN" sz="1600" dirty="0"/>
            </a:p>
            <a:p>
              <a:pPr algn="ctr">
                <a:lnSpc>
                  <a:spcPct val="110000"/>
                </a:lnSpc>
              </a:pPr>
              <a:r>
                <a:rPr kumimoji="1" lang="zh-CN" altLang="en-US" sz="1600" dirty="0"/>
                <a:t>高一</a:t>
              </a:r>
              <a:r>
                <a:rPr kumimoji="1" lang="en-US" altLang="zh-CN" sz="1600" dirty="0"/>
                <a:t>-</a:t>
              </a:r>
              <a:r>
                <a:rPr kumimoji="1" lang="zh-CN" altLang="en-US" sz="1600" dirty="0"/>
                <a:t>高二年级</a:t>
              </a:r>
              <a:endParaRPr kumimoji="1" lang="zh-CN" altLang="en-US" sz="1600" dirty="0"/>
            </a:p>
          </p:txBody>
        </p:sp>
        <p:sp>
          <p:nvSpPr>
            <p:cNvPr id="6" name="矩形 5"/>
            <p:cNvSpPr/>
            <p:nvPr/>
          </p:nvSpPr>
          <p:spPr>
            <a:xfrm>
              <a:off x="7817" y="4038"/>
              <a:ext cx="4768" cy="17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42900" indent="-342900" algn="ctr">
                <a:lnSpc>
                  <a:spcPct val="160000"/>
                </a:lnSpc>
                <a:buAutoNum type="arabicPeriod"/>
              </a:pPr>
              <a:r>
                <a:rPr kumimoji="1" lang="zh-CN" altLang="en-US" sz="1600" dirty="0"/>
                <a:t>需求评估</a:t>
              </a:r>
              <a:r>
                <a:rPr kumimoji="1" lang="en-US" altLang="zh-CN" sz="1600" dirty="0"/>
                <a:t> + </a:t>
              </a:r>
              <a:r>
                <a:rPr kumimoji="1" lang="zh-CN" altLang="en-US" sz="1600" dirty="0"/>
                <a:t>数字化心理健康课程</a:t>
              </a:r>
              <a:endParaRPr kumimoji="1" lang="zh-CN" altLang="en-US" sz="1600" dirty="0"/>
            </a:p>
            <a:p>
              <a:pPr marL="342900" indent="-342900" algn="ctr">
                <a:lnSpc>
                  <a:spcPct val="160000"/>
                </a:lnSpc>
                <a:buAutoNum type="arabicPeriod"/>
              </a:pPr>
              <a:r>
                <a:rPr kumimoji="1" lang="zh-CN" altLang="en-US" sz="1600" dirty="0"/>
                <a:t>随机抽取部分学生（约</a:t>
              </a:r>
              <a:r>
                <a:rPr kumimoji="1" lang="en-US" altLang="zh-CN" sz="1600" dirty="0"/>
                <a:t>20%</a:t>
              </a:r>
              <a:r>
                <a:rPr kumimoji="1" lang="zh-CN" altLang="en-US" sz="1600" dirty="0"/>
                <a:t>）电话访谈</a:t>
              </a:r>
              <a:endParaRPr kumimoji="1" lang="zh-CN" altLang="en-US" sz="1600" dirty="0"/>
            </a:p>
            <a:p>
              <a:pPr algn="ctr">
                <a:lnSpc>
                  <a:spcPct val="160000"/>
                </a:lnSpc>
              </a:pPr>
              <a:r>
                <a:rPr kumimoji="1" lang="zh-CN" altLang="en-US" sz="1600" dirty="0"/>
                <a:t>（</a:t>
              </a:r>
              <a:r>
                <a:rPr kumimoji="1" lang="en-US" altLang="zh-CN" sz="1600" dirty="0"/>
                <a:t>11-12</a:t>
              </a:r>
              <a:r>
                <a:rPr kumimoji="1" lang="zh-CN" altLang="en-US" sz="1600" dirty="0"/>
                <a:t>月）</a:t>
              </a:r>
              <a:endParaRPr kumimoji="1" lang="zh-CN" altLang="en-US" sz="1600" dirty="0"/>
            </a:p>
          </p:txBody>
        </p:sp>
        <p:sp>
          <p:nvSpPr>
            <p:cNvPr id="7" name="矩形 6"/>
            <p:cNvSpPr/>
            <p:nvPr/>
          </p:nvSpPr>
          <p:spPr>
            <a:xfrm>
              <a:off x="8209" y="6447"/>
              <a:ext cx="3984" cy="114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lnSpc>
                  <a:spcPct val="160000"/>
                </a:lnSpc>
                <a:buClrTx/>
                <a:buSzTx/>
                <a:buFontTx/>
              </a:pPr>
              <a:r>
                <a:rPr kumimoji="1" lang="zh-CN" altLang="en-US" sz="1600" dirty="0">
                  <a:sym typeface="+mn-ea"/>
                </a:rPr>
                <a:t>课程效果评估</a:t>
              </a:r>
              <a:endParaRPr kumimoji="1" lang="zh-CN" altLang="en-US" sz="1600" dirty="0">
                <a:sym typeface="+mn-ea"/>
              </a:endParaRPr>
            </a:p>
            <a:p>
              <a:pPr lvl="0" algn="ctr">
                <a:lnSpc>
                  <a:spcPct val="160000"/>
                </a:lnSpc>
                <a:buClrTx/>
                <a:buSzTx/>
                <a:buFontTx/>
              </a:pPr>
              <a:r>
                <a:rPr kumimoji="1" lang="zh-CN" altLang="en-US" sz="1600" dirty="0">
                  <a:sym typeface="+mn-ea"/>
                </a:rPr>
                <a:t>（</a:t>
              </a:r>
              <a:r>
                <a:rPr kumimoji="1" lang="en-US" altLang="zh-CN" sz="1600" dirty="0">
                  <a:sym typeface="+mn-ea"/>
                </a:rPr>
                <a:t>1</a:t>
              </a:r>
              <a:r>
                <a:rPr kumimoji="1" lang="zh-CN" altLang="en-US" sz="1600" dirty="0">
                  <a:sym typeface="+mn-ea"/>
                </a:rPr>
                <a:t>月、</a:t>
              </a:r>
              <a:r>
                <a:rPr kumimoji="1" lang="en-US" altLang="zh-CN" sz="1600" dirty="0">
                  <a:sym typeface="+mn-ea"/>
                </a:rPr>
                <a:t>3</a:t>
              </a:r>
              <a:r>
                <a:rPr kumimoji="1" lang="zh-CN" altLang="en-US" sz="1600" dirty="0">
                  <a:sym typeface="+mn-ea"/>
                </a:rPr>
                <a:t>月、</a:t>
              </a:r>
              <a:r>
                <a:rPr kumimoji="1" lang="en-US" altLang="zh-CN" sz="1600" dirty="0">
                  <a:sym typeface="+mn-ea"/>
                </a:rPr>
                <a:t>6</a:t>
              </a:r>
              <a:r>
                <a:rPr kumimoji="1" lang="zh-CN" altLang="en-US" sz="1600" dirty="0">
                  <a:sym typeface="+mn-ea"/>
                </a:rPr>
                <a:t>月）</a:t>
              </a:r>
              <a:endParaRPr kumimoji="1" lang="zh-CN" altLang="en-US" sz="1600" dirty="0">
                <a:sym typeface="+mn-ea"/>
              </a:endParaRPr>
            </a:p>
          </p:txBody>
        </p:sp>
        <p:cxnSp>
          <p:nvCxnSpPr>
            <p:cNvPr id="14" name="直线箭头连接符 13"/>
            <p:cNvCxnSpPr>
              <a:stCxn id="6" idx="2"/>
              <a:endCxn id="7" idx="0"/>
            </p:cNvCxnSpPr>
            <p:nvPr/>
          </p:nvCxnSpPr>
          <p:spPr>
            <a:xfrm>
              <a:off x="10201" y="5821"/>
              <a:ext cx="0" cy="6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矩形 25"/>
            <p:cNvSpPr/>
            <p:nvPr/>
          </p:nvSpPr>
          <p:spPr>
            <a:xfrm>
              <a:off x="8219" y="2477"/>
              <a:ext cx="3984" cy="90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lnSpc>
                  <a:spcPct val="110000"/>
                </a:lnSpc>
                <a:buClrTx/>
                <a:buSzTx/>
                <a:buFontTx/>
              </a:pPr>
              <a:r>
                <a:rPr kumimoji="1" lang="zh-CN" altLang="en-US" sz="1600" dirty="0">
                  <a:sym typeface="+mn-ea"/>
                </a:rPr>
                <a:t>学校家长宣讲</a:t>
              </a:r>
              <a:endParaRPr kumimoji="1" lang="zh-CN" altLang="en-US" sz="1600" dirty="0">
                <a:sym typeface="+mn-ea"/>
              </a:endParaRPr>
            </a:p>
          </p:txBody>
        </p:sp>
        <p:cxnSp>
          <p:nvCxnSpPr>
            <p:cNvPr id="29" name="直线箭头连接符 28"/>
            <p:cNvCxnSpPr>
              <a:stCxn id="2" idx="2"/>
              <a:endCxn id="26" idx="0"/>
            </p:cNvCxnSpPr>
            <p:nvPr/>
          </p:nvCxnSpPr>
          <p:spPr>
            <a:xfrm>
              <a:off x="10211" y="1872"/>
              <a:ext cx="0" cy="6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直线箭头连接符 29"/>
            <p:cNvCxnSpPr>
              <a:stCxn id="26" idx="2"/>
              <a:endCxn id="4" idx="0"/>
            </p:cNvCxnSpPr>
            <p:nvPr/>
          </p:nvCxnSpPr>
          <p:spPr>
            <a:xfrm>
              <a:off x="10211" y="3378"/>
              <a:ext cx="0" cy="6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/>
        </p:nvSpPr>
        <p:spPr>
          <a:xfrm>
            <a:off x="9544050" y="4232910"/>
            <a:ext cx="2018665" cy="8947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kumimoji="1" lang="zh-CN" altLang="en-US" sz="1600" dirty="0">
                <a:sym typeface="+mn-ea"/>
              </a:rPr>
              <a:t>请学校督促、推进</a:t>
            </a:r>
            <a:endParaRPr kumimoji="1" lang="zh-CN" altLang="en-US" sz="1600" dirty="0">
              <a:sym typeface="+mn-ea"/>
            </a:endParaRPr>
          </a:p>
        </p:txBody>
      </p:sp>
      <p:cxnSp>
        <p:nvCxnSpPr>
          <p:cNvPr id="8" name="直接箭头连接符 7"/>
          <p:cNvCxnSpPr>
            <a:stCxn id="5" idx="1"/>
            <a:endCxn id="6" idx="3"/>
          </p:cNvCxnSpPr>
          <p:nvPr/>
        </p:nvCxnSpPr>
        <p:spPr>
          <a:xfrm flipH="1" flipV="1">
            <a:off x="8107680" y="3954145"/>
            <a:ext cx="1436370" cy="726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>
            <a:stCxn id="5" idx="1"/>
            <a:endCxn id="7" idx="3"/>
          </p:cNvCxnSpPr>
          <p:nvPr/>
        </p:nvCxnSpPr>
        <p:spPr>
          <a:xfrm flipH="1">
            <a:off x="7776210" y="4680585"/>
            <a:ext cx="1767840" cy="1036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/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zh-CN" altLang="en-US" dirty="0"/>
              <a:t>请学校配合的工作</a:t>
            </a:r>
            <a:endParaRPr kumimoji="1" lang="zh-CN" altLang="en-US" dirty="0"/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>
            <a:off x="569660" y="1935480"/>
            <a:ext cx="11052679" cy="4389120"/>
          </a:xfrm>
        </p:spPr>
        <p:txBody>
          <a:bodyPr/>
          <a:lstStyle/>
          <a:p>
            <a:pPr>
              <a:lnSpc>
                <a:spcPct val="150000"/>
              </a:lnSpc>
              <a:buAutoNum type="arabicPeriod"/>
            </a:pP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布置工作：教师动员、</a:t>
            </a:r>
            <a:r>
              <a:rPr lang="zh-CN" altLang="en-US" u="sng" dirty="0">
                <a:latin typeface="Times New Roman" pitchFamily="18" charset="0"/>
                <a:cs typeface="Times New Roman" pitchFamily="18" charset="0"/>
              </a:rPr>
              <a:t>家长动员、学生动员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自愿报名基础上争取做到</a:t>
            </a:r>
            <a:r>
              <a:rPr lang="zh-CN" altLang="en-US" u="sng" dirty="0">
                <a:latin typeface="Times New Roman" pitchFamily="18" charset="0"/>
                <a:cs typeface="Times New Roman" pitchFamily="18" charset="0"/>
              </a:rPr>
              <a:t>参与全覆盖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指定一位工作</a:t>
            </a:r>
            <a:r>
              <a:rPr lang="zh-CN" altLang="en-US" u="sng" dirty="0">
                <a:latin typeface="Times New Roman" pitchFamily="18" charset="0"/>
                <a:cs typeface="Times New Roman" pitchFamily="18" charset="0"/>
              </a:rPr>
              <a:t>对接老师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zh-CN" altLang="en-US" dirty="0">
                <a:latin typeface="Times New Roman" pitchFamily="18" charset="0"/>
                <a:cs typeface="Times New Roman" pitchFamily="18" charset="0"/>
                <a:sym typeface="+mn-ea"/>
              </a:rPr>
              <a:t>与后台工作人员对接：沟通问题、反馈数据</a:t>
            </a:r>
            <a:endParaRPr lang="zh-CN" altLang="en-US" dirty="0">
              <a:latin typeface="Times New Roman" pitchFamily="18" charset="0"/>
              <a:cs typeface="Times New Roman" pitchFamily="18" charset="0"/>
              <a:sym typeface="+mn-ea"/>
            </a:endParaRPr>
          </a:p>
          <a:p>
            <a:pPr lvl="1">
              <a:lnSpc>
                <a:spcPct val="150000"/>
              </a:lnSpc>
            </a:pPr>
            <a:r>
              <a:rPr lang="zh-CN" altLang="en-US" dirty="0">
                <a:latin typeface="Times New Roman" pitchFamily="18" charset="0"/>
                <a:cs typeface="Times New Roman" pitchFamily="18" charset="0"/>
                <a:sym typeface="+mn-ea"/>
              </a:rPr>
              <a:t>与计算机老师、班主任对接：协助组织学生进机房完成测评和课程，定期督促学习进度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提供参与的各班级</a:t>
            </a:r>
            <a:r>
              <a:rPr lang="zh-CN" altLang="en-US" u="sng" dirty="0">
                <a:latin typeface="Times New Roman" pitchFamily="18" charset="0"/>
                <a:cs typeface="Times New Roman" pitchFamily="18" charset="0"/>
              </a:rPr>
              <a:t>学生名单、学号、监护人电话</a:t>
            </a: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（仅限活动内部使用）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4940300" y="2658745"/>
            <a:ext cx="2642235" cy="130365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5000" lnSpcReduction="10000"/>
          </a:bodyPr>
          <a:lstStyle>
            <a:lvl1pPr algn="ctr">
              <a:defRPr sz="8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>
              <a:defRPr sz="5865"/>
            </a:lvl2pPr>
            <a:lvl3pPr algn="ctr">
              <a:defRPr sz="5865"/>
            </a:lvl3pPr>
            <a:lvl4pPr algn="ctr">
              <a:defRPr sz="5865"/>
            </a:lvl4pPr>
            <a:lvl5pPr algn="ctr">
              <a:defRPr sz="5865"/>
            </a:lvl5pPr>
            <a:lvl6pPr marL="609600" algn="ctr" fontAlgn="base">
              <a:spcBef>
                <a:spcPct val="0"/>
              </a:spcBef>
              <a:spcAft>
                <a:spcPct val="0"/>
              </a:spcAft>
              <a:defRPr sz="5865"/>
            </a:lvl6pPr>
            <a:lvl7pPr marL="1219200" algn="ctr" fontAlgn="base">
              <a:spcBef>
                <a:spcPct val="0"/>
              </a:spcBef>
              <a:spcAft>
                <a:spcPct val="0"/>
              </a:spcAft>
              <a:defRPr sz="5865"/>
            </a:lvl7pPr>
            <a:lvl8pPr marL="1828800" algn="ctr" fontAlgn="base">
              <a:spcBef>
                <a:spcPct val="0"/>
              </a:spcBef>
              <a:spcAft>
                <a:spcPct val="0"/>
              </a:spcAft>
              <a:defRPr sz="5865"/>
            </a:lvl8pPr>
            <a:lvl9pPr marL="2438400" algn="ctr" fontAlgn="base">
              <a:spcBef>
                <a:spcPct val="0"/>
              </a:spcBef>
              <a:spcAft>
                <a:spcPct val="0"/>
              </a:spcAft>
              <a:defRPr sz="5865"/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8800">
                <a:solidFill>
                  <a:schemeClr val="accent1"/>
                </a:solidFill>
              </a:rPr>
              <a:t>谢谢！</a:t>
            </a:r>
            <a:endParaRPr lang="zh-CN" altLang="en-US" sz="8800">
              <a:solidFill>
                <a:schemeClr val="accent1"/>
              </a:solidFill>
            </a:endParaRPr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3093085" y="3314065"/>
            <a:ext cx="1168400" cy="69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V="1">
            <a:off x="7582535" y="3300095"/>
            <a:ext cx="1168400" cy="69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/>
          <p:nvPr>
            <p:ph idx="1"/>
          </p:nvPr>
        </p:nvSpPr>
        <p:spPr>
          <a:xfrm>
            <a:off x="1547291" y="1977272"/>
            <a:ext cx="9097417" cy="4351338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zh-CN" altLang="en-US" u="sng" kern="100" dirty="0">
                <a:effectLst/>
                <a:latin typeface="Times New Roman" pitchFamily="18" charset="0"/>
                <a:ea typeface="宋体" charset="-122"/>
              </a:rPr>
              <a:t>华西医院</a:t>
            </a:r>
            <a:r>
              <a:rPr lang="zh-CN" altLang="en-US" kern="100" dirty="0">
                <a:effectLst/>
                <a:latin typeface="Times New Roman" pitchFamily="18" charset="0"/>
                <a:ea typeface="宋体" charset="-122"/>
              </a:rPr>
              <a:t>设计了系列针对</a:t>
            </a:r>
            <a:r>
              <a:rPr lang="en-US" altLang="zh-CN" kern="100" dirty="0">
                <a:effectLst/>
                <a:latin typeface="Times New Roman" pitchFamily="18" charset="0"/>
                <a:ea typeface="宋体" charset="-122"/>
              </a:rPr>
              <a:t>9-17</a:t>
            </a:r>
            <a:r>
              <a:rPr lang="zh-CN" altLang="en-US" kern="100" dirty="0">
                <a:effectLst/>
                <a:latin typeface="Times New Roman" pitchFamily="18" charset="0"/>
                <a:ea typeface="宋体" charset="-122"/>
              </a:rPr>
              <a:t>岁在校儿童青少年情绪问题的预防和早期干预课程</a:t>
            </a:r>
            <a:endParaRPr lang="zh-CN" altLang="en-US" kern="100" dirty="0">
              <a:effectLst/>
              <a:latin typeface="Times New Roman" pitchFamily="18" charset="0"/>
              <a:ea typeface="宋体" charset="-122"/>
            </a:endParaRPr>
          </a:p>
          <a:p>
            <a:pPr lvl="1">
              <a:lnSpc>
                <a:spcPct val="170000"/>
              </a:lnSpc>
            </a:pPr>
            <a:r>
              <a:rPr lang="zh-CN" altLang="en-US" sz="2200" kern="100" dirty="0">
                <a:effectLst/>
                <a:latin typeface="Times New Roman" pitchFamily="18" charset="0"/>
                <a:ea typeface="宋体" charset="-122"/>
              </a:rPr>
              <a:t>方法：通过</a:t>
            </a:r>
            <a:r>
              <a:rPr lang="zh-CN" altLang="en-US" sz="2200" u="sng" kern="100" dirty="0">
                <a:effectLst/>
                <a:latin typeface="Times New Roman" pitchFamily="18" charset="0"/>
                <a:ea typeface="宋体" charset="-122"/>
              </a:rPr>
              <a:t>微信小程序或</a:t>
            </a:r>
            <a:r>
              <a:rPr lang="en-US" altLang="zh-CN" sz="2200" u="sng" kern="100" dirty="0">
                <a:effectLst/>
                <a:latin typeface="Times New Roman" pitchFamily="18" charset="0"/>
                <a:ea typeface="宋体" charset="-122"/>
              </a:rPr>
              <a:t>PC</a:t>
            </a:r>
            <a:r>
              <a:rPr lang="zh-CN" altLang="en-US" sz="2200" u="sng" kern="100" dirty="0">
                <a:latin typeface="Times New Roman" pitchFamily="18" charset="0"/>
                <a:ea typeface="宋体" charset="-122"/>
              </a:rPr>
              <a:t>端</a:t>
            </a:r>
            <a:r>
              <a:rPr lang="zh-CN" altLang="en-US" sz="2200" u="sng" kern="100" dirty="0">
                <a:effectLst/>
                <a:latin typeface="Times New Roman" pitchFamily="18" charset="0"/>
                <a:ea typeface="宋体" charset="-122"/>
              </a:rPr>
              <a:t>网页</a:t>
            </a:r>
            <a:r>
              <a:rPr lang="zh-CN" altLang="en-US" sz="2200" kern="100" dirty="0">
                <a:effectLst/>
                <a:latin typeface="Times New Roman" pitchFamily="18" charset="0"/>
                <a:ea typeface="宋体" charset="-122"/>
              </a:rPr>
              <a:t>在线心理测评、免费学习单次不超过</a:t>
            </a:r>
            <a:r>
              <a:rPr lang="en-US" altLang="zh-CN" sz="2200" kern="100" dirty="0">
                <a:effectLst/>
                <a:latin typeface="Times New Roman" pitchFamily="18" charset="0"/>
                <a:ea typeface="宋体" charset="-122"/>
              </a:rPr>
              <a:t>20</a:t>
            </a:r>
            <a:r>
              <a:rPr lang="zh-CN" altLang="en-US" sz="2200" kern="100" dirty="0">
                <a:effectLst/>
                <a:latin typeface="Times New Roman" pitchFamily="18" charset="0"/>
                <a:ea typeface="宋体" charset="-122"/>
              </a:rPr>
              <a:t>分钟的在线系列健康教育课程</a:t>
            </a:r>
            <a:endParaRPr lang="zh-CN" altLang="en-US" sz="2200" kern="100" dirty="0">
              <a:effectLst/>
              <a:latin typeface="Times New Roman" pitchFamily="18" charset="0"/>
              <a:ea typeface="宋体" charset="-122"/>
            </a:endParaRPr>
          </a:p>
          <a:p>
            <a:pPr lvl="1">
              <a:lnSpc>
                <a:spcPct val="170000"/>
              </a:lnSpc>
            </a:pPr>
            <a:r>
              <a:rPr lang="zh-CN" altLang="en-US" sz="2200" kern="100" dirty="0">
                <a:effectLst/>
                <a:latin typeface="Times New Roman" pitchFamily="18" charset="0"/>
                <a:ea typeface="宋体" charset="-122"/>
              </a:rPr>
              <a:t>目标：学生学会</a:t>
            </a:r>
            <a:r>
              <a:rPr lang="zh-CN" altLang="en-US" sz="2200" u="sng" kern="100" dirty="0">
                <a:effectLst/>
                <a:latin typeface="Times New Roman" pitchFamily="18" charset="0"/>
                <a:ea typeface="宋体" charset="-122"/>
              </a:rPr>
              <a:t>针对情绪困扰的科学应对方法、养成健康的生活习惯、提升心理健康水平</a:t>
            </a:r>
            <a:endParaRPr lang="zh-CN" altLang="en-US" sz="2200" u="sng" kern="100" dirty="0">
              <a:effectLst/>
              <a:latin typeface="Times New Roman" pitchFamily="18" charset="0"/>
              <a:ea typeface="宋体" charset="-122"/>
            </a:endParaRPr>
          </a:p>
        </p:txBody>
      </p:sp>
      <p:sp>
        <p:nvSpPr>
          <p:cNvPr id="5" name="标题 1"/>
          <p:cNvSpPr/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zh-CN" altLang="en-US" dirty="0"/>
              <a:t>活动简介</a:t>
            </a:r>
            <a:endParaRPr kumimoji="1" lang="zh-CN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形用户界面, 文本, 应用程序, 聊天或短信&#10;&#10;描述已自动生成"/>
          <p:cNvPicPr>
            <a:picLocks noChangeAspect="1"/>
          </p:cNvPicPr>
          <p:nvPr/>
        </p:nvPicPr>
        <p:blipFill rotWithShape="1">
          <a:blip r:embed="rId1"/>
          <a:srcRect t="7527"/>
          <a:stretch>
            <a:fillRect/>
          </a:stretch>
        </p:blipFill>
        <p:spPr>
          <a:xfrm>
            <a:off x="9688878" y="0"/>
            <a:ext cx="2290839" cy="6858000"/>
          </a:xfrm>
          <a:prstGeom prst="rect">
            <a:avLst/>
          </a:prstGeom>
        </p:spPr>
      </p:pic>
      <p:sp>
        <p:nvSpPr>
          <p:cNvPr id="13" name="标题 1"/>
          <p:cNvSpPr txBox="1"/>
          <p:nvPr/>
        </p:nvSpPr>
        <p:spPr>
          <a:xfrm>
            <a:off x="212283" y="194934"/>
            <a:ext cx="10515600" cy="6018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CN" altLang="en-US" sz="3600" dirty="0"/>
              <a:t>心理健康教育课程内容展示</a:t>
            </a:r>
            <a:endParaRPr kumimoji="1" lang="zh-CN" altLang="en-US" sz="3600" dirty="0"/>
          </a:p>
        </p:txBody>
      </p:sp>
      <p:pic>
        <p:nvPicPr>
          <p:cNvPr id="15" name="图片 14" descr="图形用户界面, 应用程序, 网站&#10;&#10;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3" b="70388"/>
          <a:stretch>
            <a:fillRect/>
          </a:stretch>
        </p:blipFill>
        <p:spPr>
          <a:xfrm>
            <a:off x="1" y="2282069"/>
            <a:ext cx="2701657" cy="1055906"/>
          </a:xfrm>
          <a:prstGeom prst="rect">
            <a:avLst/>
          </a:prstGeom>
        </p:spPr>
      </p:pic>
      <p:pic>
        <p:nvPicPr>
          <p:cNvPr id="18" name="图片 17" descr="图形用户界面, 文本, 应用程序, 聊天或短信&#10;&#10;描述已自动生成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4" b="33783"/>
          <a:stretch>
            <a:fillRect/>
          </a:stretch>
        </p:blipFill>
        <p:spPr>
          <a:xfrm>
            <a:off x="0" y="3306086"/>
            <a:ext cx="2701658" cy="3564377"/>
          </a:xfrm>
          <a:prstGeom prst="rect">
            <a:avLst/>
          </a:prstGeom>
        </p:spPr>
      </p:pic>
      <p:pic>
        <p:nvPicPr>
          <p:cNvPr id="30" name="图片 29" descr="图形用户界面, 应用程序&#10;&#10;描述已自动生成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6" b="9128"/>
          <a:stretch>
            <a:fillRect/>
          </a:stretch>
        </p:blipFill>
        <p:spPr>
          <a:xfrm>
            <a:off x="6388327" y="2134956"/>
            <a:ext cx="2537833" cy="4615823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602202" y="991696"/>
            <a:ext cx="3865161" cy="962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kumimoji="1" lang="zh-CN" altLang="en-US" sz="2000" dirty="0"/>
              <a:t>任务导航，课程内容循序渐进</a:t>
            </a:r>
            <a:endParaRPr kumimoji="1" lang="en-US" altLang="zh-CN" sz="2000" dirty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kumimoji="1" lang="zh-CN" altLang="en-US" sz="2000" dirty="0"/>
              <a:t>总结回顾，记录每一步成长</a:t>
            </a:r>
            <a:endParaRPr kumimoji="1" lang="en-US" altLang="zh-CN" sz="2000" dirty="0"/>
          </a:p>
        </p:txBody>
      </p:sp>
      <p:pic>
        <p:nvPicPr>
          <p:cNvPr id="33" name="图片 32" descr="图形用户界面, 应用程序&#10;&#10;描述已自动生成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005" y="2134956"/>
            <a:ext cx="2537833" cy="4739639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形用户界面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3290"/>
            <a:ext cx="2824107" cy="5454710"/>
          </a:xfrm>
          <a:prstGeom prst="rect">
            <a:avLst/>
          </a:prstGeom>
        </p:spPr>
      </p:pic>
      <p:pic>
        <p:nvPicPr>
          <p:cNvPr id="3" name="图片 2" descr="卡通人物&#10;&#10;中度可信度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9"/>
          <a:stretch>
            <a:fillRect/>
          </a:stretch>
        </p:blipFill>
        <p:spPr>
          <a:xfrm>
            <a:off x="3023864" y="1403290"/>
            <a:ext cx="2667237" cy="5259776"/>
          </a:xfrm>
          <a:prstGeom prst="rect">
            <a:avLst/>
          </a:prstGeom>
        </p:spPr>
      </p:pic>
      <p:pic>
        <p:nvPicPr>
          <p:cNvPr id="4" name="图片 3" descr="图形用户界面, 文本, 应用程序, 聊天或短信&#10;&#10;描述已自动生成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0"/>
          <a:stretch>
            <a:fillRect/>
          </a:stretch>
        </p:blipFill>
        <p:spPr>
          <a:xfrm>
            <a:off x="6034475" y="1403290"/>
            <a:ext cx="2667237" cy="5434542"/>
          </a:xfrm>
          <a:prstGeom prst="rect">
            <a:avLst/>
          </a:prstGeom>
        </p:spPr>
      </p:pic>
      <p:sp>
        <p:nvSpPr>
          <p:cNvPr id="8" name="标题 1"/>
          <p:cNvSpPr txBox="1"/>
          <p:nvPr/>
        </p:nvSpPr>
        <p:spPr>
          <a:xfrm>
            <a:off x="212283" y="194934"/>
            <a:ext cx="10515600" cy="6018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CN" altLang="en-US" sz="3600" dirty="0"/>
              <a:t>心理健康教育课程内容展示</a:t>
            </a:r>
            <a:endParaRPr kumimoji="1" lang="zh-CN" altLang="en-US" sz="3600" dirty="0"/>
          </a:p>
        </p:txBody>
      </p:sp>
      <p:pic>
        <p:nvPicPr>
          <p:cNvPr id="10" name="图片 9" descr="图形用户界面, 文本, 应用程序&#10;&#10;描述已自动生成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086" y="2958650"/>
            <a:ext cx="2558622" cy="393032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862773" y="137070"/>
            <a:ext cx="4121641" cy="962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kumimoji="1" lang="zh-CN" altLang="en-US" sz="2000" dirty="0"/>
              <a:t>结合多种学习形式</a:t>
            </a:r>
            <a:endParaRPr kumimoji="1" lang="en-US" altLang="zh-CN" sz="2000" dirty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kumimoji="1" lang="zh-CN" altLang="en-US" sz="2000" dirty="0"/>
              <a:t>情绪、认知、行为，全方位训练</a:t>
            </a:r>
            <a:endParaRPr kumimoji="1" lang="en-US" altLang="zh-CN" sz="2000" dirty="0"/>
          </a:p>
        </p:txBody>
      </p:sp>
      <p:pic>
        <p:nvPicPr>
          <p:cNvPr id="13" name="图片 12" descr="文本&#10;&#10;低可信度描述已自动生成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75"/>
          <a:stretch>
            <a:fillRect/>
          </a:stretch>
        </p:blipFill>
        <p:spPr>
          <a:xfrm>
            <a:off x="8988276" y="1403290"/>
            <a:ext cx="2923804" cy="15553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212283" y="194934"/>
            <a:ext cx="10515600" cy="6018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CN" altLang="en-US" sz="3600" b="1" dirty="0"/>
              <a:t>小程序版：</a:t>
            </a:r>
            <a:r>
              <a:rPr kumimoji="1" lang="zh-CN" altLang="en-US" sz="2400" b="1" dirty="0"/>
              <a:t>学生在手机小程序上学习课程</a:t>
            </a:r>
            <a:endParaRPr kumimoji="1" lang="en-US" altLang="zh-CN" sz="2000" b="1" dirty="0"/>
          </a:p>
          <a:p>
            <a:endParaRPr kumimoji="1" lang="zh-CN" altLang="en-US" sz="3600" dirty="0"/>
          </a:p>
        </p:txBody>
      </p:sp>
      <p:pic>
        <p:nvPicPr>
          <p:cNvPr id="4" name="图片 3" descr="图形用户界面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336" y="-233779"/>
            <a:ext cx="3320141" cy="18744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图片 14" descr="图形用户界面, 应用程序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8318" y="3277840"/>
            <a:ext cx="3389917" cy="187449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07243" y="1029274"/>
            <a:ext cx="8398554" cy="3732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Ø"/>
            </a:pPr>
            <a:r>
              <a:rPr kumimoji="1" lang="zh-CN" altLang="en-US" sz="2000" b="1" dirty="0"/>
              <a:t>优点</a:t>
            </a:r>
            <a:endParaRPr kumimoji="1" lang="en-US" altLang="zh-CN" sz="2000" b="1" dirty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kumimoji="1" lang="zh-CN" altLang="en-US" sz="2000" dirty="0"/>
              <a:t>不受时间、地点限制，在手机上即可操作；</a:t>
            </a:r>
            <a:endParaRPr kumimoji="1" lang="en-US" altLang="zh-CN" sz="2000" dirty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kumimoji="1" lang="zh-CN" altLang="en-US" sz="2000" dirty="0"/>
              <a:t>功能完备，能查询个人的所有测评数据、测评报告、课程学习进度等。</a:t>
            </a:r>
            <a:endParaRPr kumimoji="1" lang="en-US" altLang="zh-CN" sz="2000" dirty="0"/>
          </a:p>
          <a:p>
            <a:pPr>
              <a:lnSpc>
                <a:spcPct val="150000"/>
              </a:lnSpc>
            </a:pPr>
            <a:endParaRPr kumimoji="1" lang="en-US" altLang="zh-CN" sz="2000" dirty="0"/>
          </a:p>
          <a:p>
            <a:pPr marL="342900" indent="-342900">
              <a:lnSpc>
                <a:spcPct val="150000"/>
              </a:lnSpc>
              <a:buFont typeface="Wingdings" charset="2"/>
              <a:buChar char="Ø"/>
            </a:pPr>
            <a:r>
              <a:rPr kumimoji="1" lang="zh-CN" altLang="en-US" sz="2000" b="1" dirty="0"/>
              <a:t>缺点</a:t>
            </a:r>
            <a:endParaRPr kumimoji="1" lang="en-US" altLang="zh-CN" sz="2000" b="1" dirty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kumimoji="1" lang="zh-CN" altLang="en-US" sz="2000" dirty="0"/>
              <a:t>每位学生需要一台手机来操作；</a:t>
            </a:r>
            <a:endParaRPr kumimoji="1" lang="en-US" altLang="zh-CN" sz="2000" dirty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kumimoji="1" lang="zh-CN" altLang="en-US" sz="2000" dirty="0"/>
              <a:t>注册账号的步骤多，操作较复杂；</a:t>
            </a:r>
            <a:endParaRPr kumimoji="1" lang="en-US" altLang="zh-CN" sz="2000" dirty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kumimoji="1" lang="zh-CN" altLang="en-US" sz="2000" dirty="0"/>
              <a:t>学生回家完成任务的效率低、整体完成度不高。</a:t>
            </a:r>
            <a:endParaRPr kumimoji="1" lang="en-US" altLang="zh-CN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212283" y="194934"/>
            <a:ext cx="10515600" cy="6018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CN" altLang="en-US" sz="3600" b="1" dirty="0"/>
              <a:t>网页版：</a:t>
            </a:r>
            <a:r>
              <a:rPr kumimoji="1" lang="zh-CN" altLang="en-US" sz="2400" b="1" dirty="0"/>
              <a:t>学生远程参与在线测评和心理课程</a:t>
            </a:r>
            <a:endParaRPr kumimoji="1" lang="en-US" altLang="zh-CN" sz="2000" b="1" dirty="0"/>
          </a:p>
          <a:p>
            <a:endParaRPr kumimoji="1" lang="zh-CN" altLang="en-US" sz="3600" dirty="0"/>
          </a:p>
        </p:txBody>
      </p:sp>
      <p:pic>
        <p:nvPicPr>
          <p:cNvPr id="3" name="图片 2" descr="图形用户界面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r="6273" b="12380"/>
          <a:stretch>
            <a:fillRect/>
          </a:stretch>
        </p:blipFill>
        <p:spPr>
          <a:xfrm>
            <a:off x="212283" y="921796"/>
            <a:ext cx="4223479" cy="23939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 descr="图形用户界面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8" t="10492" r="10447"/>
          <a:stretch>
            <a:fillRect/>
          </a:stretch>
        </p:blipFill>
        <p:spPr>
          <a:xfrm>
            <a:off x="3773529" y="1715641"/>
            <a:ext cx="4644941" cy="3200292"/>
          </a:xfrm>
          <a:prstGeom prst="rect">
            <a:avLst/>
          </a:prstGeom>
        </p:spPr>
      </p:pic>
      <p:pic>
        <p:nvPicPr>
          <p:cNvPr id="4" name="图片 3" descr="图形用户界面, 应用程序&#10;&#10;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042" y="3687518"/>
            <a:ext cx="4299674" cy="29755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212283" y="194934"/>
            <a:ext cx="10515600" cy="6018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CN" altLang="en-US" sz="3600" b="1" dirty="0"/>
              <a:t>网页版：</a:t>
            </a:r>
            <a:r>
              <a:rPr kumimoji="1" lang="zh-CN" altLang="en-US" sz="2400" b="1" dirty="0"/>
              <a:t>学生远程参与在线测评和心理课程</a:t>
            </a:r>
            <a:endParaRPr kumimoji="1" lang="en-US" altLang="zh-CN" sz="2000" b="1" dirty="0"/>
          </a:p>
          <a:p>
            <a:endParaRPr kumimoji="1" lang="zh-CN" altLang="en-US" sz="3600" dirty="0"/>
          </a:p>
        </p:txBody>
      </p:sp>
      <p:sp>
        <p:nvSpPr>
          <p:cNvPr id="3" name="文本框 2"/>
          <p:cNvSpPr txBox="1"/>
          <p:nvPr/>
        </p:nvSpPr>
        <p:spPr>
          <a:xfrm>
            <a:off x="335855" y="1029274"/>
            <a:ext cx="7537544" cy="5030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Ø"/>
            </a:pPr>
            <a:r>
              <a:rPr kumimoji="1" lang="zh-CN" altLang="en-US" b="1" dirty="0"/>
              <a:t>优点</a:t>
            </a:r>
            <a:endParaRPr kumimoji="1" lang="en-US" altLang="zh-CN" b="1" dirty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kumimoji="1" lang="zh-CN" altLang="en-US" dirty="0"/>
              <a:t>学校统一组织管理、效率高、完成度高；</a:t>
            </a:r>
            <a:endParaRPr kumimoji="1" lang="en-US" altLang="zh-CN" dirty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kumimoji="1" lang="zh-CN" altLang="en-US" dirty="0"/>
              <a:t>后台人员提供即时技术支持。</a:t>
            </a:r>
            <a:endParaRPr kumimoji="1" lang="en-US" altLang="zh-CN" dirty="0"/>
          </a:p>
          <a:p>
            <a:pPr>
              <a:lnSpc>
                <a:spcPct val="150000"/>
              </a:lnSpc>
            </a:pPr>
            <a:endParaRPr kumimoji="1" lang="en-US" altLang="zh-CN" dirty="0"/>
          </a:p>
          <a:p>
            <a:pPr marL="342900" indent="-342900">
              <a:lnSpc>
                <a:spcPct val="150000"/>
              </a:lnSpc>
              <a:buFont typeface="Wingdings" charset="2"/>
              <a:buChar char="Ø"/>
            </a:pPr>
            <a:r>
              <a:rPr kumimoji="1" lang="zh-CN" altLang="en-US" b="1" dirty="0"/>
              <a:t>缺点</a:t>
            </a:r>
            <a:endParaRPr kumimoji="1" lang="en-US" altLang="zh-CN" b="1" dirty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kumimoji="1" lang="zh-CN" altLang="en-US" dirty="0"/>
              <a:t>目前只开发了网页版测评和课程，测评结果仍需要到小程序上查看。</a:t>
            </a:r>
            <a:endParaRPr kumimoji="1" lang="en-US" altLang="zh-CN" dirty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endParaRPr kumimoji="1" lang="en-US" altLang="zh-CN" dirty="0"/>
          </a:p>
          <a:p>
            <a:pPr marL="342900" indent="-342900">
              <a:lnSpc>
                <a:spcPct val="150000"/>
              </a:lnSpc>
              <a:buFont typeface="Wingdings" charset="2"/>
              <a:buChar char="Ø"/>
            </a:pPr>
            <a:r>
              <a:rPr kumimoji="1" lang="zh-CN" altLang="en-US" b="1" dirty="0"/>
              <a:t>条件</a:t>
            </a:r>
            <a:endParaRPr kumimoji="1" lang="en-US" altLang="zh-CN" b="1" dirty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kumimoji="1" lang="zh-CN" altLang="en-US" dirty="0"/>
              <a:t>学校配备机房</a:t>
            </a:r>
            <a:r>
              <a:rPr kumimoji="1" lang="en-US" altLang="zh-CN" dirty="0"/>
              <a:t>/</a:t>
            </a:r>
            <a:r>
              <a:rPr kumimoji="1" lang="zh-CN" altLang="en-US" dirty="0"/>
              <a:t>微机室；</a:t>
            </a:r>
            <a:endParaRPr kumimoji="1" lang="en-US" altLang="zh-CN" dirty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kumimoji="1" lang="zh-CN" altLang="en-US" dirty="0"/>
              <a:t>学校调整课表，保证学生每周至少</a:t>
            </a:r>
            <a:r>
              <a:rPr kumimoji="1" lang="en-US" altLang="zh-CN" dirty="0"/>
              <a:t>1</a:t>
            </a:r>
            <a:r>
              <a:rPr kumimoji="1" lang="zh-CN" altLang="en-US" dirty="0"/>
              <a:t>～</a:t>
            </a:r>
            <a:r>
              <a:rPr kumimoji="1" lang="en-US" altLang="zh-CN" dirty="0"/>
              <a:t>2</a:t>
            </a:r>
            <a:r>
              <a:rPr kumimoji="1" lang="zh-CN" altLang="en-US" dirty="0"/>
              <a:t>节课的时间进机房参与课程；</a:t>
            </a:r>
            <a:endParaRPr kumimoji="1" lang="en-US" altLang="zh-CN" dirty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kumimoji="1" lang="zh-CN" altLang="en-US" dirty="0"/>
              <a:t>信息技术老师、心理老师、班主任老师等帮忙组织学生分批次进机房在电脑上完成任务。</a:t>
            </a:r>
            <a:endParaRPr kumimoji="1" lang="en-US" altLang="zh-CN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87374" y="703469"/>
            <a:ext cx="4104626" cy="307726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7374" y="3780735"/>
            <a:ext cx="4104626" cy="307726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/>
          <p:nvPr>
            <p:ph idx="1"/>
          </p:nvPr>
        </p:nvSpPr>
        <p:spPr>
          <a:xfrm>
            <a:off x="568347" y="1914329"/>
            <a:ext cx="11055306" cy="1514672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zh-CN" altLang="en-US" sz="2200" b="1" kern="100" dirty="0">
                <a:effectLst/>
                <a:latin typeface="Times New Roman" pitchFamily="18" charset="0"/>
                <a:ea typeface="宋体" charset="-122"/>
              </a:rPr>
              <a:t>对象：</a:t>
            </a:r>
            <a:r>
              <a:rPr lang="zh-CN" altLang="en-US" sz="2200" kern="100" dirty="0">
                <a:effectLst/>
                <a:latin typeface="Times New Roman" pitchFamily="18" charset="0"/>
                <a:ea typeface="宋体" charset="-122"/>
              </a:rPr>
              <a:t>9-17岁在校学生，包含小学四至六年级、初一至初二年级、高一至高二年级。</a:t>
            </a:r>
            <a:endParaRPr lang="en-US" altLang="zh-CN" sz="2200" kern="100" dirty="0">
              <a:effectLst/>
              <a:latin typeface="Times New Roman" pitchFamily="18" charset="0"/>
              <a:ea typeface="宋体" charset="-122"/>
            </a:endParaRPr>
          </a:p>
          <a:p>
            <a:pPr>
              <a:lnSpc>
                <a:spcPct val="170000"/>
              </a:lnSpc>
            </a:pPr>
            <a:r>
              <a:rPr lang="zh-CN" altLang="en-US" sz="2200" b="1" kern="100" dirty="0">
                <a:effectLst/>
                <a:latin typeface="Times New Roman" pitchFamily="18" charset="0"/>
                <a:ea typeface="宋体" charset="-122"/>
              </a:rPr>
              <a:t>目的：</a:t>
            </a:r>
            <a:r>
              <a:rPr lang="zh-CN" altLang="en-US" sz="2200" kern="100" dirty="0">
                <a:effectLst/>
                <a:latin typeface="Times New Roman" pitchFamily="18" charset="0"/>
                <a:ea typeface="宋体" charset="-122"/>
              </a:rPr>
              <a:t>学生通过在线心理健康平台</a:t>
            </a:r>
            <a:r>
              <a:rPr lang="zh-CN" altLang="en-US" sz="2200" b="1" kern="100" dirty="0">
                <a:effectLst/>
                <a:latin typeface="Times New Roman" pitchFamily="18" charset="0"/>
                <a:ea typeface="宋体" charset="-122"/>
              </a:rPr>
              <a:t>全员参与测评、分层干预：</a:t>
            </a:r>
            <a:endParaRPr lang="en-US" altLang="zh-CN" sz="2200" b="1" kern="100" dirty="0">
              <a:effectLst/>
              <a:latin typeface="Times New Roman" pitchFamily="18" charset="0"/>
              <a:ea typeface="宋体" charset="-122"/>
            </a:endParaRPr>
          </a:p>
        </p:txBody>
      </p:sp>
      <p:sp>
        <p:nvSpPr>
          <p:cNvPr id="5" name="标题 1"/>
          <p:cNvSpPr/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zh-CN" altLang="en-US" dirty="0"/>
              <a:t>活动方案</a:t>
            </a:r>
            <a:endParaRPr kumimoji="1"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1109272" y="3652642"/>
            <a:ext cx="2385934" cy="46469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正常（</a:t>
            </a:r>
            <a:r>
              <a:rPr kumimoji="1" lang="en-US" altLang="zh-CN" dirty="0"/>
              <a:t>90%</a:t>
            </a:r>
            <a:r>
              <a:rPr kumimoji="1" lang="zh-CN" altLang="en-US" dirty="0"/>
              <a:t>）</a:t>
            </a:r>
            <a:endParaRPr kumimoji="1" lang="zh-CN" altLang="en-US" dirty="0"/>
          </a:p>
        </p:txBody>
      </p:sp>
      <p:sp>
        <p:nvSpPr>
          <p:cNvPr id="3" name="圆角矩形 2"/>
          <p:cNvSpPr/>
          <p:nvPr/>
        </p:nvSpPr>
        <p:spPr>
          <a:xfrm>
            <a:off x="5953593" y="3652642"/>
            <a:ext cx="2385932" cy="46469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心理健康宣教</a:t>
            </a:r>
            <a:endParaRPr kumimoji="1" lang="zh-CN" altLang="en-US" dirty="0"/>
          </a:p>
        </p:txBody>
      </p:sp>
      <p:sp>
        <p:nvSpPr>
          <p:cNvPr id="6" name="圆角矩形 5"/>
          <p:cNvSpPr/>
          <p:nvPr/>
        </p:nvSpPr>
        <p:spPr>
          <a:xfrm>
            <a:off x="1109272" y="4569540"/>
            <a:ext cx="2385934" cy="464695"/>
          </a:xfrm>
          <a:prstGeom prst="roundRect">
            <a:avLst/>
          </a:prstGeom>
          <a:solidFill>
            <a:srgbClr val="FFFFB7"/>
          </a:soli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轻度情绪问题（</a:t>
            </a:r>
            <a:r>
              <a:rPr kumimoji="1" lang="en-US" altLang="zh-CN" dirty="0"/>
              <a:t>9%</a:t>
            </a:r>
            <a:r>
              <a:rPr kumimoji="1" lang="zh-CN" altLang="en-US" dirty="0"/>
              <a:t>）</a:t>
            </a:r>
            <a:endParaRPr kumimoji="1" lang="zh-CN" altLang="en-US" dirty="0"/>
          </a:p>
        </p:txBody>
      </p:sp>
      <p:sp>
        <p:nvSpPr>
          <p:cNvPr id="7" name="圆角矩形 6"/>
          <p:cNvSpPr/>
          <p:nvPr/>
        </p:nvSpPr>
        <p:spPr>
          <a:xfrm>
            <a:off x="1109272" y="5486438"/>
            <a:ext cx="2385934" cy="464695"/>
          </a:xfrm>
          <a:prstGeom prst="roundRect">
            <a:avLst/>
          </a:prstGeom>
          <a:solidFill>
            <a:srgbClr val="FFD595"/>
          </a:solidFill>
          <a:ln>
            <a:solidFill>
              <a:srgbClr val="CC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严重情绪问题（</a:t>
            </a:r>
            <a:r>
              <a:rPr kumimoji="1" lang="en-US" altLang="zh-CN" dirty="0"/>
              <a:t>1%</a:t>
            </a:r>
            <a:r>
              <a:rPr kumimoji="1" lang="zh-CN" altLang="en-US" dirty="0"/>
              <a:t>）</a:t>
            </a:r>
            <a:endParaRPr kumimoji="1"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5953592" y="4569540"/>
            <a:ext cx="2385933" cy="46469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数字化心理健康课程</a:t>
            </a:r>
            <a:endParaRPr kumimoji="1"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5953592" y="5321548"/>
            <a:ext cx="2385933" cy="78948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及时反馈学校，建议寻求专业医疗服务</a:t>
            </a:r>
            <a:endParaRPr kumimoji="1" lang="zh-CN" altLang="en-US" dirty="0"/>
          </a:p>
        </p:txBody>
      </p:sp>
      <p:cxnSp>
        <p:nvCxnSpPr>
          <p:cNvPr id="11" name="直线箭头连接符 10"/>
          <p:cNvCxnSpPr>
            <a:stCxn id="2" idx="3"/>
            <a:endCxn id="3" idx="1"/>
          </p:cNvCxnSpPr>
          <p:nvPr/>
        </p:nvCxnSpPr>
        <p:spPr>
          <a:xfrm>
            <a:off x="3495206" y="3884990"/>
            <a:ext cx="24583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线箭头连接符 11"/>
          <p:cNvCxnSpPr>
            <a:stCxn id="6" idx="3"/>
            <a:endCxn id="8" idx="1"/>
          </p:cNvCxnSpPr>
          <p:nvPr/>
        </p:nvCxnSpPr>
        <p:spPr>
          <a:xfrm>
            <a:off x="3495206" y="4801888"/>
            <a:ext cx="24583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线箭头连接符 14"/>
          <p:cNvCxnSpPr>
            <a:stCxn id="7" idx="3"/>
            <a:endCxn id="9" idx="1"/>
          </p:cNvCxnSpPr>
          <p:nvPr/>
        </p:nvCxnSpPr>
        <p:spPr>
          <a:xfrm flipV="1">
            <a:off x="3495206" y="5716290"/>
            <a:ext cx="2458386" cy="24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8630620" y="5484688"/>
            <a:ext cx="3561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/>
              <a:t>华西心理专家团队绿色通道：</a:t>
            </a:r>
            <a:endParaRPr kumimoji="1" lang="en-US" altLang="zh-CN" b="1" dirty="0"/>
          </a:p>
          <a:p>
            <a:r>
              <a:rPr kumimoji="1" lang="zh-CN" altLang="en-US" b="1" dirty="0"/>
              <a:t>线上问诊、优先预约线下门诊号</a:t>
            </a:r>
            <a:endParaRPr kumimoji="1" lang="zh-CN" altLang="en-US" b="1" dirty="0"/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 txBox="1"/>
          <p:nvPr/>
        </p:nvSpPr>
        <p:spPr>
          <a:xfrm>
            <a:off x="1421265" y="1864836"/>
            <a:ext cx="10304571" cy="47903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7500"/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0" hangingPunct="1">
              <a:spcBef>
                <a:spcPct val="20000"/>
              </a:spcBef>
              <a:buFont typeface="Arial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0" hangingPunct="1">
              <a:spcBef>
                <a:spcPct val="20000"/>
              </a:spcBef>
              <a:buFont typeface="Arial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0" hangingPunct="1">
              <a:spcBef>
                <a:spcPct val="20000"/>
              </a:spcBef>
              <a:buFont typeface="Arial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0" hangingPunct="1">
              <a:spcBef>
                <a:spcPct val="20000"/>
              </a:spcBef>
              <a:buFont typeface="Arial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200"/>
              </a:spcAft>
              <a:buFont typeface="隶书" pitchFamily="49" charset="-122"/>
              <a:buNone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、活动宣讲、全员参与</a:t>
            </a:r>
            <a:r>
              <a:rPr lang="zh-CN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（时间：</a:t>
            </a:r>
            <a:r>
              <a:rPr lang="en-US" altLang="zh-CN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11-12</a:t>
            </a:r>
            <a:r>
              <a:rPr lang="zh-CN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月）</a:t>
            </a:r>
            <a:endParaRPr lang="en-US" altLang="zh-CN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、学生和家长需求评估；轻微情绪问题的学生（约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10%</a:t>
            </a: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）进行一次不超过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分钟的电话访谈，进一步详细了解学生情绪状况</a:t>
            </a:r>
            <a:r>
              <a:rPr lang="zh-CN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（时间：</a:t>
            </a:r>
            <a:r>
              <a:rPr lang="en-US" altLang="zh-CN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zh-CN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月）</a:t>
            </a:r>
            <a:endParaRPr lang="en-US" altLang="zh-CN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、学生学习在线心理健康课程</a:t>
            </a:r>
            <a:r>
              <a:rPr lang="zh-CN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（时间：</a:t>
            </a:r>
            <a:r>
              <a:rPr lang="en-US" altLang="zh-CN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zh-CN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月，</a:t>
            </a:r>
            <a:r>
              <a:rPr lang="en-US" altLang="zh-CN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次</a:t>
            </a:r>
            <a:r>
              <a:rPr lang="en-US" altLang="zh-CN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CN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周</a:t>
            </a:r>
            <a:r>
              <a:rPr lang="en-US" altLang="zh-CN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*4</a:t>
            </a:r>
            <a:r>
              <a:rPr lang="zh-CN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周）</a:t>
            </a:r>
            <a:endParaRPr lang="en-US" altLang="zh-CN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1200"/>
              </a:spcAft>
              <a:buFont typeface="隶书" pitchFamily="49" charset="-122"/>
              <a:buNone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、学习效果分析（学习前、后情况评价）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1200"/>
              </a:spcAft>
              <a:buFont typeface="隶书" pitchFamily="49" charset="-122"/>
              <a:buNone/>
            </a:pPr>
            <a:r>
              <a:rPr lang="zh-CN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（时间：</a:t>
            </a:r>
            <a:r>
              <a:rPr lang="en-US" altLang="zh-CN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zh-CN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月课程结束时；</a:t>
            </a:r>
            <a:r>
              <a:rPr lang="en-US" altLang="zh-CN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月、</a:t>
            </a:r>
            <a:r>
              <a:rPr lang="en-US" altLang="zh-CN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月、</a:t>
            </a:r>
            <a:r>
              <a:rPr lang="en-US" altLang="zh-CN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zh-CN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月各一次）</a:t>
            </a:r>
            <a:endParaRPr lang="zh-CN" alt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标题 1"/>
          <p:cNvSpPr/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zh-CN" altLang="en-US" dirty="0"/>
              <a:t>活动安排</a:t>
            </a:r>
            <a:endParaRPr kumimoji="1" lang="zh-CN" altLang="en-US" dirty="0"/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0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1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81724"/>
</p:tagLst>
</file>

<file path=ppt/tags/tag117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81724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79300_1"/>
  <p:tag name="KSO_WM_TEMPLATE_CATEGORY" val="custom"/>
  <p:tag name="KSO_WM_TEMPLATE_INDEX" val="20181724"/>
  <p:tag name="KSO_WM_TEMPLATE_SUBCATEGORY" val="combine"/>
  <p:tag name="KSO_WM_TEMPLATE_THUMBS_INDEX" val="1、4、6、12、13、14、18、23、26、27"/>
  <p:tag name="KSO_WM_TEMPLATE_MASTER_TYPE" val="1"/>
</p:tagLst>
</file>

<file path=ppt/tags/tag122.xml><?xml version="1.0" encoding="utf-8"?>
<p:tagLst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1"/>
  <p:tag name="KSO_WM_UNIT_ISCONTENTSTITLE" val="0"/>
  <p:tag name="KSO_WM_UNIT_HIGHLIGHT" val="0"/>
  <p:tag name="KSO_WM_UNIT_COMPATIBLE" val="0"/>
  <p:tag name="KSO_WM_UNIT_PRESET_TEXT" val="论文答辩题目"/>
  <p:tag name="KSO_WM_TEMPLATE_CATEGORY" val="custom"/>
  <p:tag name="KSO_WM_TEMPLATE_INDEX" val="20181724"/>
  <p:tag name="KSO_WM_UNIT_ID" val="custom20181724_2*a*1"/>
  <p:tag name="KSO_WM_UNIT_ISNUMDGMTITLE" val="0"/>
  <p:tag name="KSO_WM_UNIT_NOCLEAR" val="0"/>
  <p:tag name="KSO_WM_UNIT_DIAGRAM_ISNUMVISUAL" val="0"/>
  <p:tag name="KSO_WM_UNIT_DIAGRAM_ISREFERUNIT" val="0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TAG_VERSION" val="1.0"/>
  <p:tag name="KSO_WM_SLIDE_ITEM_CNT" val="0"/>
  <p:tag name="KSO_WM_SLIDE_LAYOUT" val="a_b_f"/>
  <p:tag name="KSO_WM_SLIDE_LAYOUT_CNT" val="1_1_2"/>
  <p:tag name="KSO_WM_SLIDE_TYPE" val="title"/>
  <p:tag name="KSO_WM_BEAUTIFY_FLAG" val="#wm#"/>
  <p:tag name="KSO_WM_COMBINE_RELATE_SLIDE_ID" val="background20179300_1"/>
  <p:tag name="KSO_WM_TEMPLATE_CATEGORY" val="custom"/>
  <p:tag name="KSO_WM_TEMPLATE_INDEX" val="20181724"/>
  <p:tag name="KSO_WM_SLIDE_ID" val="custom20181724_2"/>
  <p:tag name="KSO_WM_SLIDE_INDEX" val="1"/>
  <p:tag name="KSO_WM_TEMPLATE_SUBCATEGORY" val="0"/>
  <p:tag name="KSO_WM_TEMPLATE_THUMBS_INDEX" val="1、4、6、12、13、14、18、23、26、27"/>
  <p:tag name="KSO_WM_TEMPLATE_MASTER_TYPE" val="1"/>
  <p:tag name="KSO_WM_TEMPLATE_COLOR_TYPE" val="0"/>
  <p:tag name="KSO_WM_SPECIAL_SOURCE" val="bdnull"/>
</p:tagLst>
</file>

<file path=ppt/tags/tag126.xml><?xml version="1.0" encoding="utf-8"?>
<p:tagLst xmlns:p="http://schemas.openxmlformats.org/presentationml/2006/main">
  <p:tag name="KSO_WM_SLIDE_BK_DARK_LIGHT" val="2"/>
  <p:tag name="KSO_WM_SLIDE_BACKGROUND_TYPE" val="general"/>
  <p:tag name="KSO_WM_SPECIAL_SOURCE" val="bdnull"/>
</p:tagLst>
</file>

<file path=ppt/tags/tag127.xml><?xml version="1.0" encoding="utf-8"?>
<p:tagLst xmlns:p="http://schemas.openxmlformats.org/presentationml/2006/main">
  <p:tag name="KSO_WM_SLIDE_BK_DARK_LIGHT" val="2"/>
  <p:tag name="KSO_WM_SLIDE_BACKGROUND_TYPE" val="general"/>
  <p:tag name="KSO_WM_SPECIAL_SOURCE" val="bdnull"/>
</p:tagLst>
</file>

<file path=ppt/tags/tag128.xml><?xml version="1.0" encoding="utf-8"?>
<p:tagLst xmlns:p="http://schemas.openxmlformats.org/presentationml/2006/main">
  <p:tag name="KSO_WM_SLIDE_BK_DARK_LIGHT" val="2"/>
  <p:tag name="KSO_WM_SLIDE_BACKGROUND_TYPE" val="general"/>
  <p:tag name="KSO_WM_SPECIAL_SOURCE" val="bdnull"/>
</p:tagLst>
</file>

<file path=ppt/tags/tag129.xml><?xml version="1.0" encoding="utf-8"?>
<p:tagLst xmlns:p="http://schemas.openxmlformats.org/presentationml/2006/main">
  <p:tag name="KSO_WM_SLIDE_BK_DARK_LIGHT" val="2"/>
  <p:tag name="KSO_WM_SLIDE_BACKGROUND_TYPE" val="general"/>
  <p:tag name="KSO_WM_SPECIAL_SOURCE" val="bdnull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K_DARK_LIGHT" val="2"/>
  <p:tag name="KSO_WM_SLIDE_BACKGROUND_TYPE" val="general"/>
  <p:tag name="KSO_WM_SPECIAL_SOURCE" val="bdnull"/>
</p:tagLst>
</file>

<file path=ppt/tags/tag131.xml><?xml version="1.0" encoding="utf-8"?>
<p:tagLst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8"/>
  <p:tag name="KSO_WM_UNIT_ISCONTENTSTITLE" val="0"/>
  <p:tag name="KSO_WM_UNIT_HIGHLIGHT" val="0"/>
  <p:tag name="KSO_WM_UNIT_COMPATIBLE" val="0"/>
  <p:tag name="KSO_WM_UNIT_PRESET_TEXT" val="THANKS!"/>
  <p:tag name="KSO_WM_TEMPLATE_CATEGORY" val="custom"/>
  <p:tag name="KSO_WM_TEMPLATE_INDEX" val="20181724"/>
  <p:tag name="KSO_WM_UNIT_ID" val="custom20181724_28*a*1"/>
  <p:tag name="KSO_WM_UNIT_ISNUMDGMTITLE" val="0"/>
  <p:tag name="KSO_WM_UNIT_NOCLEAR" val="0"/>
  <p:tag name="KSO_WM_UNIT_DIAGRAM_ISNUMVISUAL" val="0"/>
  <p:tag name="KSO_WM_UNIT_DIAGRAM_ISREFERUNIT" val="0"/>
  <p:tag name="KSO_WM_UNIT_TEXT_FILL_FORE_SCHEMECOLOR_INDEX_BRIGHTNESS" val="0"/>
  <p:tag name="KSO_WM_UNIT_TEXT_FILL_FORE_SCHEMECOLOR_INDEX" val="5"/>
  <p:tag name="KSO_WM_UNIT_TEXT_FILL_TYPE" val="1"/>
</p:tagLst>
</file>

<file path=ppt/tags/tag132.xml><?xml version="1.0" encoding="utf-8"?>
<p:tagLst xmlns:p="http://schemas.openxmlformats.org/presentationml/2006/main">
  <p:tag name="KSO_WM_BEAUTIFY_FLAG" val="#wm#"/>
  <p:tag name="KSO_WM_TEMPLATE_CATEGORY" val="custom"/>
  <p:tag name="KSO_WM_TEMPLATE_INDEX" val="20181724"/>
  <p:tag name="KSO_WM_SLIDE_ID" val="custom20181724_28"/>
  <p:tag name="KSO_WM_TEMPLATE_SUBCATEGORY" val="0"/>
  <p:tag name="KSO_WM_TEMPLATE_MASTER_TYPE" val="1"/>
  <p:tag name="KSO_WM_TEMPLATE_COLOR_TYPE" val="0"/>
  <p:tag name="KSO_WM_SLIDE_ITEM_CNT" val="0"/>
  <p:tag name="KSO_WM_SLIDE_INDEX" val="27"/>
  <p:tag name="KSO_WM_TAG_VERSION" val="1.0"/>
  <p:tag name="KSO_WM_SLIDE_TYPE" val="endPage"/>
  <p:tag name="KSO_WM_SLIDE_SUBTYPE" val="picTxt"/>
  <p:tag name="KSO_WM_SLIDE_LAYOUTTYPE" val="topbottom"/>
  <p:tag name="KSO_WM_SLIDE_SIZE" val="888*504"/>
  <p:tag name="KSO_WM_SLIDE_POSITION" val="36*12"/>
  <p:tag name="KSO_WM_SLIDE_LAYOUT" val="a_f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4-04-19T08:36:13&quot;,&quot;maxSize&quot;:{&quot;size1&quot;:22.2},&quot;minSize&quot;:{&quot;size1&quot;:13.5},&quot;normalSize&quot;:{&quot;size1&quot;:13.5},&quot;subLayout&quot;:[{&quot;id&quot;:&quot;2024-04-19T08:36:13&quot;,&quot;margin&quot;:{&quot;bottom&quot;:0.025999996811151505,&quot;left&quot;:2.117000102996826,&quot;right&quot;:1.2699999809265137,&quot;top&quot;:0.4230000674724579},&quot;type&quot;:0},{&quot;id&quot;:&quot;2024-04-19T08:36:13&quot;,&quot;margin&quot;:{&quot;bottom&quot;:0.847000002861023,&quot;left&quot;:1.2790000438690186,&quot;right&quot;:1.2609999179840088,&quot;top&quot;:0.3970000147819519},&quot;type&quot;:0}],&quot;type&quot;:0}"/>
  <p:tag name="KSO_WM_SLIDE_RATIO" val="1.777778"/>
  <p:tag name="KSO_WM_SLIDE_BACKGROUND" val="[&quot;general&quot;]"/>
  <p:tag name="KSO_WM_SLIDE_BK_DARK_LIGHT" val="2"/>
  <p:tag name="KSO_WM_SLIDE_BACKGROUND_TYPE" val="general"/>
  <p:tag name="KSO_WM_COMBINE_RELATE_SLIDE_ID" val="background20179300_11"/>
  <p:tag name="KSO_WM_SPECIAL_SOURCE" val="bdnull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</p:tagLst>
</file>

<file path=ppt/tags/tag7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8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8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9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20181724">
      <a:dk1>
        <a:srgbClr val="000000"/>
      </a:dk1>
      <a:lt1>
        <a:srgbClr val="FFFFFF"/>
      </a:lt1>
      <a:dk2>
        <a:srgbClr val="E8E8ED"/>
      </a:dk2>
      <a:lt2>
        <a:srgbClr val="FFFFFF"/>
      </a:lt2>
      <a:accent1>
        <a:srgbClr val="006599"/>
      </a:accent1>
      <a:accent2>
        <a:srgbClr val="1085C2"/>
      </a:accent2>
      <a:accent3>
        <a:srgbClr val="21A6EB"/>
      </a:accent3>
      <a:accent4>
        <a:srgbClr val="35B0CC"/>
      </a:accent4>
      <a:accent5>
        <a:srgbClr val="4DA566"/>
      </a:accent5>
      <a:accent6>
        <a:srgbClr val="659900"/>
      </a:accent6>
      <a:hlink>
        <a:srgbClr val="36303B"/>
      </a:hlink>
      <a:folHlink>
        <a:srgbClr val="948A54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/>
  <PresentationFormat>宽屏</PresentationFormat>
  <Paragraphs>72</Paragraphs>
  <Slides>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Arial</vt:lpstr>
      <vt:lpstr>宋体</vt:lpstr>
      <vt:lpstr>Wingdings</vt:lpstr>
      <vt:lpstr>黑体</vt:lpstr>
      <vt:lpstr>Lao UI</vt:lpstr>
      <vt:lpstr>微软雅黑</vt:lpstr>
      <vt:lpstr>Times New Roman</vt:lpstr>
      <vt:lpstr>隶书</vt:lpstr>
      <vt:lpstr>Calibri</vt:lpstr>
      <vt:lpstr>WPS</vt:lpstr>
      <vt:lpstr>3_Office 主题​​</vt:lpstr>
      <vt:lpstr>PowerPoint 演示文稿</vt:lpstr>
      <vt:lpstr>活动简介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活动方案</vt:lpstr>
      <vt:lpstr>活动安排</vt:lpstr>
      <vt:lpstr>PowerPoint 演示文稿</vt:lpstr>
      <vt:lpstr>请学校配合的工作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周驭让</dc:creator>
  <cp:lastModifiedBy>iPhone</cp:lastModifiedBy>
  <cp:revision>245</cp:revision>
  <dcterms:created xsi:type="dcterms:W3CDTF">1900-01-01T00:00:00Z</dcterms:created>
  <dcterms:modified xsi:type="dcterms:W3CDTF">1900-01-01T00:00:00Z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2052-12.17.1</vt:lpwstr>
  </property>
  <property fmtid="{D5CDD505-2E9C-101B-9397-08002B2CF9AE}" pid="3" name="ICV">
    <vt:lpwstr>771DE82E03C261C93FC32467C1EEC298_31</vt:lpwstr>
  </property>
</Properties>
</file>